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0" r:id="rId3"/>
  </p:sldMasterIdLst>
  <p:notesMasterIdLst>
    <p:notesMasterId r:id="rId5"/>
  </p:notesMasterIdLst>
  <p:handoutMasterIdLst>
    <p:handoutMasterId r:id="rId22"/>
  </p:handoutMasterIdLst>
  <p:sldIdLst>
    <p:sldId id="3163" r:id="rId4"/>
    <p:sldId id="3164" r:id="rId6"/>
    <p:sldId id="3175" r:id="rId7"/>
    <p:sldId id="3165" r:id="rId8"/>
    <p:sldId id="3096" r:id="rId9"/>
    <p:sldId id="3241" r:id="rId10"/>
    <p:sldId id="3249" r:id="rId11"/>
    <p:sldId id="3242" r:id="rId12"/>
    <p:sldId id="3243" r:id="rId13"/>
    <p:sldId id="3244" r:id="rId14"/>
    <p:sldId id="3245" r:id="rId15"/>
    <p:sldId id="3246" r:id="rId16"/>
    <p:sldId id="3250" r:id="rId17"/>
    <p:sldId id="3247" r:id="rId18"/>
    <p:sldId id="3248" r:id="rId19"/>
    <p:sldId id="3258" r:id="rId20"/>
    <p:sldId id="3251" r:id="rId21"/>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13A52"/>
    <a:srgbClr val="0FC7D3"/>
    <a:srgbClr val="6B1686"/>
    <a:srgbClr val="00B369"/>
    <a:srgbClr val="1A8CE1"/>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41" autoAdjust="0"/>
    <p:restoredTop sz="92986" autoAdjust="0"/>
  </p:normalViewPr>
  <p:slideViewPr>
    <p:cSldViewPr>
      <p:cViewPr>
        <p:scale>
          <a:sx n="100" d="100"/>
          <a:sy n="100" d="100"/>
        </p:scale>
        <p:origin x="-228" y="-234"/>
      </p:cViewPr>
      <p:guideLst>
        <p:guide orient="horz" pos="328"/>
        <p:guide orient="horz" pos="4183"/>
        <p:guide pos="4050"/>
        <p:guide pos="555"/>
        <p:guide pos="7588"/>
        <p:guide pos="1339"/>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5344517"/>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632549"/>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视听语言</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896315" y="6540863"/>
            <a:ext cx="3588844" cy="27686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smtClean="0">
                <a:effectLst>
                  <a:outerShdw blurRad="38100" dist="38100" dir="2700000" algn="tl">
                    <a:srgbClr val="000000">
                      <a:alpha val="43137"/>
                    </a:srgbClr>
                  </a:outerShdw>
                </a:effectLst>
                <a:cs typeface="Arial" panose="020B0604020202020204" pitchFamily="34" charset="0"/>
              </a:rPr>
              <a:t>          第二章 镜头表现</a:t>
            </a:r>
            <a:endParaRPr lang="en-US" altLang="zh-CN" sz="2400" dirty="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4545" y="870585"/>
            <a:ext cx="11523345" cy="4707890"/>
          </a:xfrm>
          <a:prstGeom prst="rect">
            <a:avLst/>
          </a:prstGeom>
          <a:noFill/>
          <a:ln w="9525">
            <a:noFill/>
          </a:ln>
        </p:spPr>
        <p:txBody>
          <a:bodyPr wrap="square">
            <a:spAutoFit/>
          </a:bodyPr>
          <a:p>
            <a:pPr marL="0" indent="306070"/>
            <a:r>
              <a:rPr lang="zh-CN" sz="2000" b="1">
                <a:ea typeface="宋体" panose="02010600030101010101" pitchFamily="2" charset="-122"/>
              </a:rPr>
              <a:t>三、摇镜头</a:t>
            </a:r>
            <a:endParaRPr lang="zh-CN" sz="2000" b="1">
              <a:ea typeface="宋体" panose="02010600030101010101" pitchFamily="2" charset="-122"/>
            </a:endParaRPr>
          </a:p>
          <a:p>
            <a:pPr marL="0" indent="306070"/>
            <a:r>
              <a:rPr lang="zh-CN" altLang="en-US" sz="2000" b="1">
                <a:ea typeface="宋体" panose="02010600030101010101" pitchFamily="2" charset="-122"/>
              </a:rPr>
              <a:t>在拍摄一个镜头的过程中，摄影机位置不动，而是利用三脚架、云台等让机身作上下、左右、旋转等运动，摇摄的方向可与被摄物体运动的方向相同或相背，画面均呈现出动态构图。摇镜头符合人眼在自然环境中寻找运动物体或视觉关注景物的生理特征，常用来拍摄搜索一个场景、观察运动中的人或物，引导观众的视线注意力，或者仅仅是保持画面的运动感。</a:t>
            </a:r>
            <a:endParaRPr lang="zh-CN" altLang="en-US" sz="2000" b="1">
              <a:ea typeface="宋体" panose="02010600030101010101" pitchFamily="2" charset="-122"/>
            </a:endParaRPr>
          </a:p>
          <a:p>
            <a:pPr marL="0" indent="306070"/>
            <a:endParaRPr lang="zh-CN" altLang="en-US" sz="2000" b="1">
              <a:ea typeface="宋体" panose="02010600030101010101" pitchFamily="2" charset="-122"/>
            </a:endParaRPr>
          </a:p>
          <a:p>
            <a:pPr marL="0" indent="306070"/>
            <a:r>
              <a:rPr lang="zh-CN" altLang="en-US" sz="2000" b="1">
                <a:ea typeface="宋体" panose="02010600030101010101" pitchFamily="2" charset="-122"/>
              </a:rPr>
              <a:t>四、移镜头</a:t>
            </a:r>
            <a:endParaRPr lang="zh-CN" altLang="en-US" sz="2000" b="1">
              <a:ea typeface="宋体" panose="02010600030101010101" pitchFamily="2" charset="-122"/>
            </a:endParaRPr>
          </a:p>
          <a:p>
            <a:pPr marL="0" indent="306070"/>
            <a:r>
              <a:rPr lang="zh-CN" altLang="en-US" sz="2000" b="1">
                <a:ea typeface="宋体" panose="02010600030101010101" pitchFamily="2" charset="-122"/>
              </a:rPr>
              <a:t>移动镜头较为复杂，因为它的方向、拍法、速度以及与被摄人或物的关系丰富，在使用上经常出于创作者的直觉与经验，所以并不像推拉镜头那样可以简单地分辨和解释。</a:t>
            </a:r>
            <a:endParaRPr lang="zh-CN" altLang="en-US" sz="2000" b="1">
              <a:ea typeface="宋体" panose="02010600030101010101" pitchFamily="2" charset="-122"/>
            </a:endParaRPr>
          </a:p>
          <a:p>
            <a:pPr marL="0" indent="306070"/>
            <a:endParaRPr lang="zh-CN" altLang="en-US" sz="2000" b="1">
              <a:ea typeface="宋体" panose="02010600030101010101" pitchFamily="2" charset="-122"/>
            </a:endParaRPr>
          </a:p>
          <a:p>
            <a:pPr marL="0" indent="306070"/>
            <a:r>
              <a:rPr lang="zh-CN" altLang="en-US" sz="2000" b="1">
                <a:ea typeface="宋体" panose="02010600030101010101" pitchFamily="2" charset="-122"/>
              </a:rPr>
              <a:t>五、跟镜头</a:t>
            </a:r>
            <a:endParaRPr lang="zh-CN" altLang="en-US" sz="2000" b="1">
              <a:ea typeface="宋体" panose="02010600030101010101" pitchFamily="2" charset="-122"/>
            </a:endParaRPr>
          </a:p>
          <a:p>
            <a:pPr marL="0" indent="306070"/>
            <a:r>
              <a:rPr lang="zh-CN" altLang="en-US" sz="2000" b="1">
                <a:ea typeface="宋体" panose="02010600030101010101" pitchFamily="2" charset="-122"/>
              </a:rPr>
              <a:t>跟镜头又称“跟拍”，指摄像机与被摄主体的运动方向一致且保持等距离跟随拍摄的镜头。擅长表现被摄主体运动过程和状态的连续性和完整性。跟拍时，摄像机始终紧跟处于运动状态的主体，并与主体的运动趋势保持一致，能记录下运动主体的姿势、动作和细节等，同时不会干扰被摄对象，有强烈的带入感和参与感。</a:t>
            </a:r>
            <a:endParaRPr lang="zh-CN" altLang="en-US" sz="2000" b="1">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42365" y="1126490"/>
            <a:ext cx="10866120" cy="5323205"/>
          </a:xfrm>
          <a:prstGeom prst="rect">
            <a:avLst/>
          </a:prstGeom>
          <a:noFill/>
          <a:ln w="9525">
            <a:noFill/>
          </a:ln>
        </p:spPr>
        <p:txBody>
          <a:bodyPr wrap="square">
            <a:spAutoFit/>
          </a:bodyPr>
          <a:p>
            <a:pPr marL="0" indent="0"/>
            <a:r>
              <a:rPr lang="zh-CN" sz="2000" b="1">
                <a:ea typeface="宋体" panose="02010600030101010101" pitchFamily="2" charset="-122"/>
              </a:rPr>
              <a:t>六、升降镜头</a:t>
            </a:r>
            <a:endParaRPr lang="zh-CN" sz="2000" b="1">
              <a:ea typeface="宋体" panose="02010600030101010101" pitchFamily="2" charset="-122"/>
            </a:endParaRPr>
          </a:p>
          <a:p>
            <a:pPr marL="0" indent="0"/>
            <a:r>
              <a:rPr lang="zh-CN" altLang="en-US" sz="2000" b="1">
                <a:ea typeface="宋体" panose="02010600030101010101" pitchFamily="2" charset="-122"/>
              </a:rPr>
              <a:t>      升降镜头简称“升降”，指摄影机作上下运动拍摄的画面，是一种从多视点表现场景的方法。其变化有垂直升降、弧形升降、斜向升降和不规则升降。在拍摄过程中会不断改变摄影机的高度和仰、俯角度，会给观众造成丰富的视觉感受。</a:t>
            </a:r>
            <a:endParaRPr lang="zh-CN" altLang="en-US" sz="2000" b="1">
              <a:ea typeface="宋体" panose="02010600030101010101" pitchFamily="2" charset="-122"/>
            </a:endParaRPr>
          </a:p>
          <a:p>
            <a:pPr marL="0" indent="0"/>
            <a:endParaRPr lang="zh-CN" altLang="en-US" sz="2000" b="1">
              <a:ea typeface="宋体" panose="02010600030101010101" pitchFamily="2" charset="-122"/>
            </a:endParaRPr>
          </a:p>
          <a:p>
            <a:pPr marL="0" indent="0"/>
            <a:endParaRPr lang="zh-CN" altLang="en-US" sz="2000" b="1">
              <a:ea typeface="宋体" panose="02010600030101010101" pitchFamily="2" charset="-122"/>
            </a:endParaRPr>
          </a:p>
          <a:p>
            <a:pPr marL="0" indent="0"/>
            <a:r>
              <a:rPr lang="zh-CN" altLang="en-US" sz="2000" b="1">
                <a:ea typeface="宋体" panose="02010600030101010101" pitchFamily="2" charset="-122"/>
              </a:rPr>
              <a:t>七、甩镜头</a:t>
            </a:r>
            <a:endParaRPr lang="zh-CN" altLang="en-US" sz="2000" b="1">
              <a:ea typeface="宋体" panose="02010600030101010101" pitchFamily="2" charset="-122"/>
            </a:endParaRPr>
          </a:p>
          <a:p>
            <a:pPr marL="0" indent="0"/>
            <a:r>
              <a:rPr lang="zh-CN" altLang="en-US" sz="2000" b="1">
                <a:ea typeface="宋体" panose="02010600030101010101" pitchFamily="2" charset="-122"/>
              </a:rPr>
              <a:t>        甩镜头又称“闪摇镜头”，指速度极快的摇摄镜头，拍摄时以摄像机为轴心快速从一个固定场景到另一个固定场景的拍摄手法。</a:t>
            </a:r>
            <a:endParaRPr lang="zh-CN" altLang="en-US" sz="2000" b="1">
              <a:ea typeface="宋体" panose="02010600030101010101" pitchFamily="2" charset="-122"/>
            </a:endParaRPr>
          </a:p>
          <a:p>
            <a:pPr marL="0" indent="0"/>
            <a:endParaRPr lang="zh-CN" altLang="en-US" sz="2000" b="1">
              <a:ea typeface="宋体" panose="02010600030101010101" pitchFamily="2" charset="-122"/>
            </a:endParaRPr>
          </a:p>
          <a:p>
            <a:pPr marL="0" indent="0"/>
            <a:r>
              <a:rPr lang="zh-CN" altLang="en-US" sz="2000" b="1">
                <a:ea typeface="宋体" panose="02010600030101010101" pitchFamily="2" charset="-122"/>
              </a:rPr>
              <a:t>八、旋转镜头</a:t>
            </a:r>
            <a:endParaRPr lang="zh-CN" altLang="en-US" sz="2000" b="1">
              <a:ea typeface="宋体" panose="02010600030101010101" pitchFamily="2" charset="-122"/>
            </a:endParaRPr>
          </a:p>
          <a:p>
            <a:pPr marL="0" indent="0"/>
            <a:r>
              <a:rPr lang="zh-CN" altLang="en-US" sz="2000" b="1">
                <a:ea typeface="宋体" panose="02010600030101010101" pitchFamily="2" charset="-122"/>
              </a:rPr>
              <a:t>        旋转镜头指被摄主体或背景呈旋转效果的画面。</a:t>
            </a:r>
            <a:endParaRPr lang="zh-CN" altLang="en-US" sz="2000" b="1">
              <a:ea typeface="宋体" panose="02010600030101010101" pitchFamily="2" charset="-122"/>
            </a:endParaRPr>
          </a:p>
          <a:p>
            <a:pPr marL="0" indent="0"/>
            <a:endParaRPr lang="zh-CN" altLang="en-US" sz="2000" b="1">
              <a:ea typeface="宋体" panose="02010600030101010101" pitchFamily="2" charset="-122"/>
            </a:endParaRPr>
          </a:p>
          <a:p>
            <a:pPr marL="0" indent="0"/>
            <a:r>
              <a:rPr lang="zh-CN" altLang="en-US" sz="2000" b="1">
                <a:ea typeface="宋体" panose="02010600030101010101" pitchFamily="2" charset="-122"/>
              </a:rPr>
              <a:t>九、晃动镜头</a:t>
            </a:r>
            <a:endParaRPr lang="zh-CN" altLang="en-US" sz="2000" b="1">
              <a:ea typeface="宋体" panose="02010600030101010101" pitchFamily="2" charset="-122"/>
            </a:endParaRPr>
          </a:p>
          <a:p>
            <a:pPr marL="0" indent="0"/>
            <a:r>
              <a:rPr lang="zh-CN" altLang="en-US" sz="2000" b="1">
                <a:ea typeface="宋体" panose="02010600030101010101" pitchFamily="2" charset="-122"/>
              </a:rPr>
              <a:t>        晃动镜头主要是针对一些特殊的场景需求，指拍摄过程中摄影机身作上下、左右、前后摇摆的拍摄，常用作主观镜头，如醉酒、精神恍惚等，或造成乘船、乘车摇晃、颠簸等效果，或增强纪实感，用以创造特定的艺术气氛。</a:t>
            </a:r>
            <a:endParaRPr lang="zh-CN" altLang="en-US" sz="2000" b="1">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3290" y="721995"/>
            <a:ext cx="11026775" cy="2553335"/>
          </a:xfrm>
          <a:prstGeom prst="rect">
            <a:avLst/>
          </a:prstGeom>
          <a:noFill/>
          <a:ln w="9525">
            <a:noFill/>
          </a:ln>
        </p:spPr>
        <p:txBody>
          <a:bodyPr wrap="square">
            <a:spAutoFit/>
          </a:bodyPr>
          <a:p>
            <a:pPr marL="0" indent="306070"/>
            <a:r>
              <a:rPr lang="zh-CN" sz="2000" b="1">
                <a:ea typeface="宋体" panose="02010600030101010101" pitchFamily="2" charset="-122"/>
              </a:rPr>
              <a:t>十、变焦镜头</a:t>
            </a:r>
            <a:r>
              <a:rPr lang="zh-CN" sz="2000" b="0">
                <a:ea typeface="宋体" panose="02010600030101010101" pitchFamily="2" charset="-122"/>
              </a:rPr>
              <a:t>        指摄像机机位、景别、拍摄方向都不动，通过镜头焦点的变化，使远景和前景的虚实发生变化的一种拍摄手法，一般应用于小景深的镜头构图。</a:t>
            </a:r>
            <a:endParaRPr lang="zh-CN" sz="2000" b="0">
              <a:ea typeface="宋体" panose="02010600030101010101" pitchFamily="2" charset="-122"/>
            </a:endParaRPr>
          </a:p>
          <a:p>
            <a:pPr marL="0" indent="306070"/>
            <a:endParaRPr lang="zh-CN" altLang="en-US" sz="2000"/>
          </a:p>
          <a:p>
            <a:pPr marL="0" indent="306070"/>
            <a:r>
              <a:rPr lang="zh-CN" sz="2000" b="1"/>
              <a:t>十一、综合性运动镜头</a:t>
            </a:r>
            <a:endParaRPr lang="zh-CN" sz="2000" b="1"/>
          </a:p>
          <a:p>
            <a:pPr marL="0" indent="306070"/>
            <a:r>
              <a:rPr lang="zh-CN" altLang="en-US" sz="2000"/>
              <a:t>综合运动镜头是指摄像机在一个镜头中把推、拉、摇、移、跟、升降等各种运动摄像方式，不同程度地、有机地结合起来的拍摄。综合运动镜头的基本类型大致包含三种：以一种运动形式表现多种运动效果；以一种运动为主同时结合其他运动形式；集中运动形式先后衔接。</a:t>
            </a:r>
            <a:endParaRPr lang="zh-CN"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03</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453622" y="3814902"/>
              <a:ext cx="868787" cy="368345"/>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mn-lt"/>
                </a:rPr>
                <a:t>长镜头</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ound Diagonal Corner Rectangle 34"/>
          <p:cNvSpPr/>
          <p:nvPr/>
        </p:nvSpPr>
        <p:spPr>
          <a:xfrm>
            <a:off x="1011555" y="1125855"/>
            <a:ext cx="10498455" cy="192659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文本框 99"/>
          <p:cNvSpPr txBox="1"/>
          <p:nvPr/>
        </p:nvSpPr>
        <p:spPr>
          <a:xfrm>
            <a:off x="1332230" y="1447800"/>
            <a:ext cx="9886315" cy="1322070"/>
          </a:xfrm>
          <a:prstGeom prst="rect">
            <a:avLst/>
          </a:prstGeom>
          <a:noFill/>
          <a:ln w="9525">
            <a:noFill/>
          </a:ln>
        </p:spPr>
        <p:txBody>
          <a:bodyPr wrap="square">
            <a:spAutoFit/>
          </a:bodyPr>
          <a:p>
            <a:pPr marL="0" indent="304800"/>
            <a:r>
              <a:rPr lang="zh-CN" sz="2000" b="1">
                <a:ea typeface="宋体" panose="02010600030101010101" pitchFamily="2" charset="-122"/>
              </a:rPr>
              <a:t>一、长镜头的分类</a:t>
            </a:r>
            <a:r>
              <a:rPr lang="zh-CN" sz="2000" b="0">
                <a:ea typeface="宋体" panose="02010600030101010101" pitchFamily="2" charset="-122"/>
              </a:rPr>
              <a:t>在实际的剧情类影视作品中，按照长镜头形式体现的美学表现可以分为：以记录场景和事件过程的记录式长镜头、呈现场景戏剧性的叙事性长镜头、表现事件过程和场景状态的时间长镜头。</a:t>
            </a:r>
            <a:endParaRPr lang="zh-CN" altLang="en-US" sz="2000"/>
          </a:p>
        </p:txBody>
      </p:sp>
      <p:sp>
        <p:nvSpPr>
          <p:cNvPr id="2" name="文本框 1"/>
          <p:cNvSpPr txBox="1"/>
          <p:nvPr/>
        </p:nvSpPr>
        <p:spPr>
          <a:xfrm>
            <a:off x="1011555" y="3726815"/>
            <a:ext cx="5080000" cy="2245360"/>
          </a:xfrm>
          <a:prstGeom prst="rect">
            <a:avLst/>
          </a:prstGeom>
          <a:noFill/>
          <a:ln w="9525">
            <a:noFill/>
          </a:ln>
        </p:spPr>
        <p:txBody>
          <a:bodyPr>
            <a:spAutoFit/>
          </a:bodyPr>
          <a:p>
            <a:pPr marL="0" indent="304800"/>
            <a:r>
              <a:rPr lang="zh-CN" sz="2000" b="1">
                <a:ea typeface="宋体" panose="02010600030101010101" pitchFamily="2" charset="-122"/>
              </a:rPr>
              <a:t>1、纪录式长镜头</a:t>
            </a:r>
            <a:endParaRPr lang="zh-CN" sz="2000" b="1">
              <a:ea typeface="宋体" panose="02010600030101010101" pitchFamily="2" charset="-122"/>
            </a:endParaRPr>
          </a:p>
          <a:p>
            <a:pPr marL="0" indent="304800"/>
            <a:endParaRPr lang="zh-CN" altLang="en-US" sz="2000" b="1">
              <a:ea typeface="宋体" panose="02010600030101010101" pitchFamily="2" charset="-122"/>
            </a:endParaRPr>
          </a:p>
          <a:p>
            <a:pPr marL="0" indent="304800"/>
            <a:r>
              <a:rPr lang="en-US" altLang="zh-CN" sz="2000" b="1">
                <a:ea typeface="宋体" panose="02010600030101010101" pitchFamily="2" charset="-122"/>
              </a:rPr>
              <a:t>2</a:t>
            </a:r>
            <a:r>
              <a:rPr lang="zh-CN" altLang="en-US" sz="2000" b="1">
                <a:ea typeface="宋体" panose="02010600030101010101" pitchFamily="2" charset="-122"/>
              </a:rPr>
              <a:t>、</a:t>
            </a:r>
            <a:r>
              <a:rPr lang="zh-CN" altLang="en-US" sz="2000" b="1">
                <a:ea typeface="宋体" panose="02010600030101010101" pitchFamily="2" charset="-122"/>
              </a:rPr>
              <a:t>叙事性长镜头</a:t>
            </a:r>
            <a:endParaRPr lang="zh-CN" altLang="en-US" sz="2000" b="1">
              <a:ea typeface="宋体" panose="02010600030101010101" pitchFamily="2" charset="-122"/>
            </a:endParaRPr>
          </a:p>
          <a:p>
            <a:pPr marL="0" indent="304800"/>
            <a:endParaRPr lang="zh-CN" altLang="en-US" sz="2000" b="1">
              <a:ea typeface="宋体" panose="02010600030101010101" pitchFamily="2" charset="-122"/>
            </a:endParaRPr>
          </a:p>
          <a:p>
            <a:pPr marL="0" indent="304800"/>
            <a:r>
              <a:rPr lang="en-US" altLang="zh-CN" sz="2000" b="1">
                <a:ea typeface="宋体" panose="02010600030101010101" pitchFamily="2" charset="-122"/>
              </a:rPr>
              <a:t>3</a:t>
            </a:r>
            <a:r>
              <a:rPr lang="zh-CN" altLang="en-US" sz="2000" b="1">
                <a:ea typeface="宋体" panose="02010600030101010101" pitchFamily="2" charset="-122"/>
              </a:rPr>
              <a:t>、</a:t>
            </a:r>
            <a:r>
              <a:rPr lang="zh-CN" altLang="en-US" sz="2000" b="1">
                <a:ea typeface="宋体" panose="02010600030101010101" pitchFamily="2" charset="-122"/>
              </a:rPr>
              <a:t>时间长镜头</a:t>
            </a:r>
            <a:endParaRPr lang="zh-CN" altLang="en-US" sz="2000" b="1">
              <a:ea typeface="宋体" panose="02010600030101010101" pitchFamily="2" charset="-122"/>
            </a:endParaRPr>
          </a:p>
          <a:p>
            <a:pPr marL="0" indent="304800"/>
            <a:endParaRPr lang="zh-CN" altLang="en-US" sz="2000" b="1">
              <a:ea typeface="宋体" panose="02010600030101010101" pitchFamily="2" charset="-122"/>
            </a:endParaRPr>
          </a:p>
          <a:p>
            <a:pPr marL="0" indent="304800"/>
            <a:endParaRPr lang="zh-CN" altLang="en-US" sz="2000" b="1">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ound Diagonal Corner Rectangle 34"/>
          <p:cNvSpPr/>
          <p:nvPr/>
        </p:nvSpPr>
        <p:spPr>
          <a:xfrm>
            <a:off x="1011555" y="1125855"/>
            <a:ext cx="10498455" cy="87439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文本框 99"/>
          <p:cNvSpPr txBox="1"/>
          <p:nvPr/>
        </p:nvSpPr>
        <p:spPr>
          <a:xfrm>
            <a:off x="1332230" y="1447800"/>
            <a:ext cx="9886315" cy="398780"/>
          </a:xfrm>
          <a:prstGeom prst="rect">
            <a:avLst/>
          </a:prstGeom>
          <a:noFill/>
          <a:ln w="9525">
            <a:noFill/>
          </a:ln>
        </p:spPr>
        <p:txBody>
          <a:bodyPr wrap="square">
            <a:spAutoFit/>
          </a:bodyPr>
          <a:p>
            <a:pPr marL="0" indent="304800"/>
            <a:r>
              <a:rPr lang="zh-CN" sz="2000" b="1">
                <a:ea typeface="宋体" panose="02010600030101010101" pitchFamily="2" charset="-122"/>
              </a:rPr>
              <a:t>二、长镜头的作用</a:t>
            </a:r>
            <a:endParaRPr lang="zh-CN" altLang="en-US" sz="2000"/>
          </a:p>
        </p:txBody>
      </p:sp>
      <p:sp>
        <p:nvSpPr>
          <p:cNvPr id="2" name="文本框 1"/>
          <p:cNvSpPr txBox="1"/>
          <p:nvPr/>
        </p:nvSpPr>
        <p:spPr>
          <a:xfrm>
            <a:off x="1200785" y="2441575"/>
            <a:ext cx="5080000" cy="2861310"/>
          </a:xfrm>
          <a:prstGeom prst="rect">
            <a:avLst/>
          </a:prstGeom>
          <a:noFill/>
          <a:ln w="9525">
            <a:noFill/>
          </a:ln>
        </p:spPr>
        <p:txBody>
          <a:bodyPr>
            <a:spAutoFit/>
          </a:bodyPr>
          <a:p>
            <a:pPr marL="0" indent="0"/>
            <a:r>
              <a:rPr lang="zh-CN" sz="2000" b="0">
                <a:ea typeface="宋体" panose="02010600030101010101" pitchFamily="2" charset="-122"/>
              </a:rPr>
              <a:t>1、真实记录</a:t>
            </a:r>
            <a:endParaRPr lang="zh-CN" sz="2000" b="0">
              <a:ea typeface="宋体" panose="02010600030101010101" pitchFamily="2" charset="-122"/>
            </a:endParaRPr>
          </a:p>
          <a:p>
            <a:pPr marL="0" indent="0"/>
            <a:endParaRPr lang="zh-CN" altLang="en-US" sz="2000" b="0">
              <a:ea typeface="宋体" panose="02010600030101010101" pitchFamily="2" charset="-122"/>
            </a:endParaRPr>
          </a:p>
          <a:p>
            <a:pPr marL="0" indent="0"/>
            <a:r>
              <a:rPr lang="en-US" altLang="zh-CN" sz="2000" b="0">
                <a:ea typeface="宋体" panose="02010600030101010101" pitchFamily="2" charset="-122"/>
              </a:rPr>
              <a:t>2</a:t>
            </a:r>
            <a:r>
              <a:rPr lang="zh-CN" altLang="en-US" sz="2000" b="0">
                <a:ea typeface="宋体" panose="02010600030101010101" pitchFamily="2" charset="-122"/>
              </a:rPr>
              <a:t>、</a:t>
            </a:r>
            <a:r>
              <a:rPr lang="zh-CN" altLang="en-US" sz="2000" b="0">
                <a:ea typeface="宋体" panose="02010600030101010101" pitchFamily="2" charset="-122"/>
              </a:rPr>
              <a:t>情绪积累和升华</a:t>
            </a:r>
            <a:endParaRPr lang="zh-CN" altLang="en-US" sz="2000" b="0">
              <a:ea typeface="宋体" panose="02010600030101010101" pitchFamily="2" charset="-122"/>
            </a:endParaRPr>
          </a:p>
          <a:p>
            <a:pPr marL="0" indent="0"/>
            <a:endParaRPr lang="zh-CN" altLang="en-US" sz="2000" b="0">
              <a:ea typeface="宋体" panose="02010600030101010101" pitchFamily="2" charset="-122"/>
            </a:endParaRPr>
          </a:p>
          <a:p>
            <a:pPr marL="0" indent="0"/>
            <a:r>
              <a:rPr lang="en-US" altLang="zh-CN" sz="2000" b="0">
                <a:ea typeface="宋体" panose="02010600030101010101" pitchFamily="2" charset="-122"/>
              </a:rPr>
              <a:t>3</a:t>
            </a:r>
            <a:r>
              <a:rPr lang="zh-CN" altLang="en-US" sz="2000" b="0">
                <a:ea typeface="宋体" panose="02010600030101010101" pitchFamily="2" charset="-122"/>
              </a:rPr>
              <a:t>、</a:t>
            </a:r>
            <a:r>
              <a:rPr lang="zh-CN" altLang="en-US" sz="2000" b="0">
                <a:ea typeface="宋体" panose="02010600030101010101" pitchFamily="2" charset="-122"/>
              </a:rPr>
              <a:t>空间关系交代</a:t>
            </a:r>
            <a:endParaRPr lang="zh-CN" altLang="en-US" sz="2000" b="0">
              <a:ea typeface="宋体" panose="02010600030101010101" pitchFamily="2" charset="-122"/>
            </a:endParaRPr>
          </a:p>
          <a:p>
            <a:pPr marL="0" indent="0"/>
            <a:endParaRPr lang="zh-CN" altLang="en-US" sz="2000" b="0">
              <a:ea typeface="宋体" panose="02010600030101010101" pitchFamily="2" charset="-122"/>
            </a:endParaRPr>
          </a:p>
          <a:p>
            <a:pPr marL="0" indent="0"/>
            <a:r>
              <a:rPr lang="en-US" altLang="zh-CN" sz="2000" b="0">
                <a:ea typeface="宋体" panose="02010600030101010101" pitchFamily="2" charset="-122"/>
              </a:rPr>
              <a:t>4</a:t>
            </a:r>
            <a:r>
              <a:rPr lang="zh-CN" altLang="en-US" sz="2000" b="0">
                <a:ea typeface="宋体" panose="02010600030101010101" pitchFamily="2" charset="-122"/>
              </a:rPr>
              <a:t>、</a:t>
            </a:r>
            <a:r>
              <a:rPr lang="zh-CN" altLang="en-US" sz="2000" b="0">
                <a:ea typeface="宋体" panose="02010600030101010101" pitchFamily="2" charset="-122"/>
              </a:rPr>
              <a:t>传递寓意</a:t>
            </a:r>
            <a:endParaRPr lang="zh-CN" altLang="en-US" sz="2000" b="0">
              <a:ea typeface="宋体" panose="02010600030101010101" pitchFamily="2" charset="-122"/>
            </a:endParaRPr>
          </a:p>
          <a:p>
            <a:pPr marL="0" indent="0"/>
            <a:endParaRPr lang="zh-CN" altLang="en-US" sz="2000" b="0">
              <a:ea typeface="宋体" panose="02010600030101010101" pitchFamily="2" charset="-122"/>
            </a:endParaRPr>
          </a:p>
          <a:p>
            <a:pPr marL="0" indent="0"/>
            <a:r>
              <a:rPr lang="en-US" altLang="zh-CN" sz="2000" b="0">
                <a:ea typeface="宋体" panose="02010600030101010101" pitchFamily="2" charset="-122"/>
              </a:rPr>
              <a:t>5</a:t>
            </a:r>
            <a:r>
              <a:rPr lang="zh-CN" altLang="en-US" sz="2000" b="0">
                <a:ea typeface="宋体" panose="02010600030101010101" pitchFamily="2" charset="-122"/>
              </a:rPr>
              <a:t>、</a:t>
            </a:r>
            <a:r>
              <a:rPr lang="zh-CN" altLang="en-US" sz="2000" b="0">
                <a:ea typeface="宋体" panose="02010600030101010101" pitchFamily="2" charset="-122"/>
              </a:rPr>
              <a:t>制造悬念</a:t>
            </a:r>
            <a:endParaRPr lang="zh-CN" altLang="en-US" sz="2000" b="0">
              <a:ea typeface="宋体" panose="02010600030101010101" pitchFamily="2" charset="-122"/>
            </a:endParaRPr>
          </a:p>
        </p:txBody>
      </p:sp>
      <p:sp>
        <p:nvSpPr>
          <p:cNvPr id="3" name="Round Diagonal Corner Rectangle 34"/>
          <p:cNvSpPr/>
          <p:nvPr/>
        </p:nvSpPr>
        <p:spPr>
          <a:xfrm>
            <a:off x="1011555" y="5592445"/>
            <a:ext cx="10498455" cy="87439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文本框 3"/>
          <p:cNvSpPr txBox="1"/>
          <p:nvPr/>
        </p:nvSpPr>
        <p:spPr>
          <a:xfrm>
            <a:off x="1332230" y="5914390"/>
            <a:ext cx="9886315" cy="398780"/>
          </a:xfrm>
          <a:prstGeom prst="rect">
            <a:avLst/>
          </a:prstGeom>
          <a:noFill/>
          <a:ln w="9525">
            <a:noFill/>
          </a:ln>
        </p:spPr>
        <p:txBody>
          <a:bodyPr wrap="square">
            <a:spAutoFit/>
          </a:bodyPr>
          <a:p>
            <a:pPr marL="0" indent="304800"/>
            <a:r>
              <a:rPr lang="zh-CN" sz="2000" b="1">
                <a:ea typeface="宋体" panose="02010600030101010101" pitchFamily="2" charset="-122"/>
              </a:rPr>
              <a:t>三、长镜头构筑的风格</a:t>
            </a:r>
            <a:endParaRPr lang="zh-CN" sz="2000" b="1">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04</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393925" y="3814902"/>
              <a:ext cx="1097415" cy="368345"/>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mn-lt"/>
                </a:rPr>
                <a:t>镜头视点</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60400" y="1238885"/>
            <a:ext cx="11771630" cy="3476625"/>
          </a:xfrm>
          <a:prstGeom prst="rect">
            <a:avLst/>
          </a:prstGeom>
          <a:noFill/>
          <a:ln w="9525">
            <a:noFill/>
          </a:ln>
        </p:spPr>
        <p:txBody>
          <a:bodyPr wrap="square">
            <a:spAutoFit/>
          </a:bodyPr>
          <a:p>
            <a:pPr marL="0" indent="304800"/>
            <a:r>
              <a:rPr lang="zh-CN" sz="2000" b="1">
                <a:solidFill>
                  <a:srgbClr val="000000"/>
                </a:solidFill>
                <a:ea typeface="宋体" panose="02010600030101010101" pitchFamily="2" charset="-122"/>
              </a:rPr>
              <a:t>一、镜头视点的分类</a:t>
            </a:r>
            <a:r>
              <a:rPr lang="zh-CN" sz="2000" b="0">
                <a:solidFill>
                  <a:srgbClr val="000000"/>
                </a:solidFill>
                <a:ea typeface="宋体" panose="02010600030101010101" pitchFamily="2" charset="-122"/>
              </a:rPr>
              <a:t>     1、客观视点：摄影机对场景的记录</a:t>
            </a:r>
            <a:endParaRPr lang="zh-CN" sz="2000" b="0">
              <a:solidFill>
                <a:srgbClr val="000000"/>
              </a:solidFill>
              <a:ea typeface="宋体" panose="02010600030101010101" pitchFamily="2" charset="-122"/>
            </a:endParaRPr>
          </a:p>
          <a:p>
            <a:pPr marL="0" indent="304800"/>
            <a:r>
              <a:rPr lang="en-US" altLang="zh-CN" sz="2000"/>
              <a:t>2</a:t>
            </a:r>
            <a:r>
              <a:rPr lang="zh-CN" altLang="en-US" sz="2000"/>
              <a:t>、主观视点：摄影机对场景的介入</a:t>
            </a:r>
            <a:endParaRPr lang="zh-CN" altLang="en-US" sz="2000"/>
          </a:p>
          <a:p>
            <a:pPr marL="0" indent="304800"/>
            <a:r>
              <a:rPr lang="en-US" altLang="zh-CN" sz="2000"/>
              <a:t>3</a:t>
            </a:r>
            <a:r>
              <a:rPr lang="zh-CN" altLang="en-US" sz="2000"/>
              <a:t>、导演视点：引导观众怎样看</a:t>
            </a:r>
            <a:endParaRPr lang="zh-CN" altLang="en-US" sz="2000"/>
          </a:p>
          <a:p>
            <a:pPr marL="0" indent="304800"/>
            <a:r>
              <a:rPr lang="zh-CN" altLang="en-US" sz="2000"/>
              <a:t>4、间接主观视点：接近动作并卷入情节</a:t>
            </a:r>
            <a:endParaRPr lang="zh-CN" altLang="en-US" sz="2000"/>
          </a:p>
          <a:p>
            <a:pPr marL="0" indent="304800"/>
            <a:endParaRPr lang="zh-CN" altLang="en-US" sz="2000"/>
          </a:p>
          <a:p>
            <a:pPr marL="0" indent="304800"/>
            <a:r>
              <a:rPr lang="zh-CN" altLang="en-US" sz="2000" b="1"/>
              <a:t>二、视点的具体应用</a:t>
            </a:r>
            <a:endParaRPr lang="zh-CN" altLang="en-US" sz="2000" b="1"/>
          </a:p>
          <a:p>
            <a:pPr marL="0" indent="304800"/>
            <a:r>
              <a:rPr lang="zh-CN" altLang="en-US" sz="2000"/>
              <a:t>好莱坞经典叙事体系中的“视点”技巧，其主要功能是建立统一在叙事中的视觉幻觉，观众只能看故事需要他们看到的，并且被导演诠释的视点所左右，要以需要的方式来观看，而主观视点技巧将观众与角色的欲望重合，从而缝合进影片中。这样观众才能按照电影叙事的既定方向理解故事中的美丑好恶，确立情感倾向，并对故事的发展有所期待和道德判断。</a:t>
            </a:r>
            <a:endParaRPr lang="zh-CN" altLang="en-US" sz="20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69341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830899" y="1944943"/>
            <a:ext cx="1097280" cy="368300"/>
          </a:xfrm>
          <a:prstGeom prst="rect">
            <a:avLst/>
          </a:prstGeom>
          <a:noFill/>
        </p:spPr>
        <p:txBody>
          <a:bodyPr wrap="none" rtlCol="0">
            <a:spAutoFit/>
          </a:bodyPr>
          <a:lstStyle/>
          <a:p>
            <a:r>
              <a:rPr lang="zh-CN" altLang="en-US" b="1" dirty="0">
                <a:solidFill>
                  <a:srgbClr val="FFFFFF"/>
                </a:solidFill>
                <a:latin typeface="微软雅黑" panose="020B0503020204020204" pitchFamily="34" charset="-122"/>
                <a:ea typeface="微软雅黑" panose="020B0503020204020204" pitchFamily="34" charset="-122"/>
              </a:rPr>
              <a:t>固定镜头</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830899" y="3218771"/>
            <a:ext cx="1097280" cy="368300"/>
          </a:xfrm>
          <a:prstGeom prst="rect">
            <a:avLst/>
          </a:prstGeom>
          <a:noFill/>
        </p:spPr>
        <p:txBody>
          <a:bodyPr wrap="none" rtlCol="0">
            <a:spAutoFit/>
          </a:bodyPr>
          <a:lstStyle/>
          <a:p>
            <a:pPr algn="l"/>
            <a:r>
              <a:rPr lang="zh-CN" altLang="en-US" b="1" dirty="0" err="1" smtClean="0">
                <a:solidFill>
                  <a:schemeClr val="bg1"/>
                </a:solidFill>
                <a:latin typeface="微软雅黑" panose="020B0503020204020204" pitchFamily="34" charset="-122"/>
                <a:ea typeface="微软雅黑" panose="020B0503020204020204" pitchFamily="34" charset="-122"/>
              </a:rPr>
              <a:t>运动镜头</a:t>
            </a:r>
            <a:endParaRPr lang="zh-CN" altLang="en-US" b="1" dirty="0" err="1" smtClean="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7416667" y="607401"/>
            <a:ext cx="3024336" cy="73723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第二章 镜头表现</a:t>
            </a:r>
            <a:endParaRPr lang="en-US" altLang="zh-CN" sz="2400" b="1" dirty="0" smtClean="0">
              <a:solidFill>
                <a:srgbClr val="FFFFFF"/>
              </a:solidFill>
              <a:latin typeface="微软雅黑" panose="020B0503020204020204" pitchFamily="34" charset="-122"/>
              <a:ea typeface="微软雅黑" panose="020B0503020204020204" pitchFamily="34" charset="-122"/>
            </a:endParaRPr>
          </a:p>
          <a:p>
            <a:endParaRPr lang="en-US" altLang="zh-CN" b="1" dirty="0" smtClean="0">
              <a:solidFill>
                <a:srgbClr val="FFFFFF"/>
              </a:solidFill>
              <a:latin typeface="微软雅黑" panose="020B0503020204020204" pitchFamily="34" charset="-122"/>
              <a:ea typeface="微软雅黑" panose="020B0503020204020204" pitchFamily="34" charset="-122"/>
            </a:endParaRPr>
          </a:p>
        </p:txBody>
      </p:sp>
      <p:sp>
        <p:nvSpPr>
          <p:cNvPr id="3" name="椭圆 2"/>
          <p:cNvSpPr/>
          <p:nvPr/>
        </p:nvSpPr>
        <p:spPr>
          <a:xfrm>
            <a:off x="6586104" y="4143902"/>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 name="TextBox 24"/>
          <p:cNvSpPr txBox="1"/>
          <p:nvPr/>
        </p:nvSpPr>
        <p:spPr>
          <a:xfrm>
            <a:off x="7830899" y="4375106"/>
            <a:ext cx="868680" cy="368300"/>
          </a:xfrm>
          <a:prstGeom prst="rect">
            <a:avLst/>
          </a:prstGeom>
          <a:noFill/>
        </p:spPr>
        <p:txBody>
          <a:bodyPr wrap="none" rtlCol="0">
            <a:spAutoFit/>
          </a:bodyPr>
          <a:p>
            <a:pPr algn="l"/>
            <a:r>
              <a:rPr lang="zh-CN" altLang="en-US" b="1" dirty="0">
                <a:solidFill>
                  <a:srgbClr val="FFFFFF"/>
                </a:solidFill>
                <a:latin typeface="微软雅黑" panose="020B0503020204020204" pitchFamily="34" charset="-122"/>
                <a:ea typeface="微软雅黑" panose="020B0503020204020204" pitchFamily="34" charset="-122"/>
              </a:rPr>
              <a:t>长镜头</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椭圆 4"/>
          <p:cNvSpPr/>
          <p:nvPr/>
        </p:nvSpPr>
        <p:spPr>
          <a:xfrm>
            <a:off x="6567054" y="537262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8" name="TextBox 24"/>
          <p:cNvSpPr txBox="1"/>
          <p:nvPr/>
        </p:nvSpPr>
        <p:spPr>
          <a:xfrm>
            <a:off x="7830899" y="5603831"/>
            <a:ext cx="1097280" cy="368300"/>
          </a:xfrm>
          <a:prstGeom prst="rect">
            <a:avLst/>
          </a:prstGeom>
          <a:noFill/>
        </p:spPr>
        <p:txBody>
          <a:bodyPr wrap="none" rtlCol="0">
            <a:spAutoFit/>
          </a:bodyPr>
          <a:p>
            <a:pPr algn="l"/>
            <a:r>
              <a:rPr lang="zh-CN" altLang="en-US" b="1" dirty="0">
                <a:solidFill>
                  <a:srgbClr val="FFFFFF"/>
                </a:solidFill>
                <a:latin typeface="微软雅黑" panose="020B0503020204020204" pitchFamily="34" charset="-122"/>
                <a:ea typeface="微软雅黑" panose="020B0503020204020204" pitchFamily="34" charset="-122"/>
              </a:rPr>
              <a:t>镜头视点</a:t>
            </a:r>
            <a:endParaRPr lang="zh-CN" altLang="en-US"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par>
                          <p:cTn id="53" fill="hold">
                            <p:stCondLst>
                              <p:cond delay="4899"/>
                            </p:stCondLst>
                            <p:childTnLst>
                              <p:par>
                                <p:cTn id="54" presetID="2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childTnLst>
                                </p:cTn>
                              </p:par>
                            </p:childTnLst>
                          </p:cTn>
                        </p:par>
                        <p:par>
                          <p:cTn id="58" fill="hold">
                            <p:stCondLst>
                              <p:cond delay="5399"/>
                            </p:stCondLst>
                            <p:childTnLst>
                              <p:par>
                                <p:cTn id="59" presetID="12" presetClass="entr" presetSubtype="1"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ppt_y</p:attrName>
                                        </p:attrNameLst>
                                      </p:cBhvr>
                                      <p:tavLst>
                                        <p:tav tm="0">
                                          <p:val>
                                            <p:strVal val="#ppt_y-#ppt_h*1.125000"/>
                                          </p:val>
                                        </p:tav>
                                        <p:tav tm="100000">
                                          <p:val>
                                            <p:strVal val="#ppt_y"/>
                                          </p:val>
                                        </p:tav>
                                      </p:tavLst>
                                    </p:anim>
                                    <p:animEffect transition="in" filter="wipe(down)">
                                      <p:cBhvr>
                                        <p:cTn id="62" dur="500"/>
                                        <p:tgtEl>
                                          <p:spTgt spid="4"/>
                                        </p:tgtEl>
                                      </p:cBhvr>
                                    </p:animEffect>
                                  </p:childTnLst>
                                </p:cTn>
                              </p:par>
                            </p:childTnLst>
                          </p:cTn>
                        </p:par>
                        <p:par>
                          <p:cTn id="63" fill="hold">
                            <p:stCondLst>
                              <p:cond delay="5899"/>
                            </p:stCondLst>
                            <p:childTnLst>
                              <p:par>
                                <p:cTn id="64" presetID="23" presetClass="entr" presetSubtype="16"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childTnLst>
                                </p:cTn>
                              </p:par>
                            </p:childTnLst>
                          </p:cTn>
                        </p:par>
                        <p:par>
                          <p:cTn id="68" fill="hold">
                            <p:stCondLst>
                              <p:cond delay="6399"/>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bldLvl="0" animBg="1"/>
      <p:bldP spid="41" grpId="0"/>
      <p:bldP spid="42" grpId="0" animBg="1"/>
      <p:bldP spid="44" grpId="0"/>
      <p:bldP spid="51" grpId="0"/>
      <p:bldP spid="52" grpId="0"/>
      <p:bldP spid="10" grpId="0"/>
      <p:bldP spid="3" grpId="0" bldLvl="0" animBg="1"/>
      <p:bldP spid="4" grpId="0"/>
      <p:bldP spid="5" grpId="0" bldLvl="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5694" y="332829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9028" y="3502421"/>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Oval 14"/>
          <p:cNvSpPr>
            <a:spLocks noChangeArrowheads="1"/>
          </p:cNvSpPr>
          <p:nvPr/>
        </p:nvSpPr>
        <p:spPr bwMode="auto">
          <a:xfrm>
            <a:off x="1975694" y="4768453"/>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15"/>
          <p:cNvGrpSpPr/>
          <p:nvPr/>
        </p:nvGrpSpPr>
        <p:grpSpPr bwMode="auto">
          <a:xfrm>
            <a:off x="2194472" y="5016251"/>
            <a:ext cx="366117" cy="317004"/>
            <a:chOff x="0" y="0"/>
            <a:chExt cx="346" cy="301"/>
          </a:xfrm>
        </p:grpSpPr>
        <p:sp>
          <p:nvSpPr>
            <p:cNvPr id="33" name="Freeform 16"/>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7"/>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2966890" y="1377469"/>
            <a:ext cx="8791077" cy="178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cs typeface="+mn-ea"/>
                <a:sym typeface="Arial" panose="020B0604020202020204" pitchFamily="34" charset="0"/>
              </a:rPr>
              <a:t>章节重点</a:t>
            </a:r>
            <a:endParaRPr lang="en-US" altLang="zh-CN" sz="2000" b="1" dirty="0" smtClean="0">
              <a:solidFill>
                <a:schemeClr val="accent1"/>
              </a:solidFill>
              <a:latin typeface="+mn-ea"/>
              <a:ea typeface="+mn-ea"/>
              <a:cs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、固定镜头的定义、分类、功能作用、拍摄要求、画面造型特点与局限性；</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、推镜头、拉镜头、摇镜头、移镜头、跟镜头、升降镜头、甩镜头、旋转镜头、晃动镜头、综合性运动镜头各自的定义、功能作用、拍摄要求和在具体影视作品中的运用；</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、运动镜头的意义；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、长镜头的概念、分类和作用，长镜头构筑的影视风格；</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镜头视点的分类与具体应用</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21"/>
          <p:cNvSpPr>
            <a:spLocks noChangeArrowheads="1"/>
          </p:cNvSpPr>
          <p:nvPr/>
        </p:nvSpPr>
        <p:spPr bwMode="auto">
          <a:xfrm>
            <a:off x="2966890" y="3472309"/>
            <a:ext cx="3967013"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学时安排：</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lang="en-US" altLang="zh-CN"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a:t>
            </a:r>
            <a:r>
              <a:rPr lang="zh-CN" altLang="en-US"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学时</a:t>
            </a:r>
            <a:endParaRPr lang="en-GB"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22"/>
          <p:cNvSpPr>
            <a:spLocks noChangeArrowheads="1"/>
          </p:cNvSpPr>
          <p:nvPr/>
        </p:nvSpPr>
        <p:spPr bwMode="auto">
          <a:xfrm>
            <a:off x="2966890" y="4768453"/>
            <a:ext cx="907910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a:solidFill>
                  <a:schemeClr val="accent1"/>
                </a:solidFill>
                <a:latin typeface="+mn-ea"/>
                <a:ea typeface="+mn-ea"/>
                <a:sym typeface="Arial" panose="020B0604020202020204" pitchFamily="34" charset="0"/>
              </a:rPr>
              <a:t>章节任务</a:t>
            </a:r>
            <a:r>
              <a:rPr lang="zh-CN" altLang="en-US" sz="2000" b="1" dirty="0" smtClean="0">
                <a:solidFill>
                  <a:schemeClr val="accent1"/>
                </a:solidFill>
                <a:latin typeface="+mn-ea"/>
                <a:ea typeface="+mn-ea"/>
                <a:sym typeface="Arial" panose="020B0604020202020204" pitchFamily="34" charset="0"/>
              </a:rPr>
              <a:t>：</a:t>
            </a:r>
            <a:endParaRPr lang="en-US" altLang="zh-CN" sz="2000" b="1" dirty="0" smtClean="0">
              <a:solidFill>
                <a:schemeClr val="accent1"/>
              </a:solidFill>
              <a:latin typeface="+mn-ea"/>
              <a:ea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、赏析电影《无问东西》《暴力街区》《卧虎藏龙》《少年派的奇幻漂流》等优秀影视作品。</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80973" y="267892"/>
            <a:ext cx="1219200" cy="368935"/>
          </a:xfrm>
          <a:prstGeom prst="rect">
            <a:avLst/>
          </a:prstGeom>
          <a:noFill/>
        </p:spPr>
        <p:txBody>
          <a:bodyPr wrap="none" lIns="0" tIns="0" rIns="0" bIns="0" rtlCol="0">
            <a:spAutoFit/>
          </a:bodyPr>
          <a:lstStyle/>
          <a:p>
            <a:pPr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视听语言 </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6181" y="2050008"/>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14:bounceEnd="30000">
                                          <p:cBhvr additive="base">
                                            <p:cTn id="32" dur="500" fill="hold"/>
                                            <p:tgtEl>
                                              <p:spTgt spid="38"/>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14:presetBounceEnd="30000">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14:bounceEnd="30000">
                                          <p:cBhvr additive="base">
                                            <p:cTn id="50"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9536"/>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01</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331687" y="3814902"/>
              <a:ext cx="1097415" cy="368345"/>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固定镜头</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799246" y="782084"/>
            <a:ext cx="284246" cy="282593"/>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280795" y="1361440"/>
            <a:ext cx="10297160" cy="3554730"/>
          </a:xfrm>
          <a:prstGeom prst="roundRect">
            <a:avLst/>
          </a:prstGeom>
          <a:solidFill>
            <a:schemeClr val="accent1"/>
          </a:solidFill>
          <a:ln w="9525">
            <a:noFill/>
            <a:round/>
          </a:ln>
        </p:spPr>
        <p:txBody>
          <a:bodyPr vert="horz" wrap="square" lIns="128580" tIns="64290" rIns="128580" bIns="64290" numCol="1" rtlCol="0" anchor="ctr" anchorCtr="0" compatLnSpc="1"/>
          <a:lstStyle/>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固定镜头 (Still shot) 是指在拍摄一个镜头的过程中，做到“三不变”即摄影机机位、镜头光轴和焦距都固定不变，而被摄对象可以是静态的 ，也可以是动态的，它的核心一点就是画面所依附的框架不动。严格的固定镜头是静态构图的单个镜头，只有人物调度变化，没有摄影机的参与，不改变构图的基本形式。那种机位不变，而摄影机有变焦或摇动的运动拍摄的镜头不是严格意义上的固定镜头。</a:t>
            </a:r>
            <a:endParaRPr lang="zh-CN" altLang="zh-CN" sz="20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0135" y="870585"/>
            <a:ext cx="9749155" cy="5015865"/>
          </a:xfrm>
          <a:prstGeom prst="rect">
            <a:avLst/>
          </a:prstGeom>
          <a:noFill/>
          <a:ln w="9525">
            <a:noFill/>
          </a:ln>
        </p:spPr>
        <p:txBody>
          <a:bodyPr wrap="square">
            <a:spAutoFit/>
          </a:bodyPr>
          <a:p>
            <a:pPr marL="0" indent="0"/>
            <a:r>
              <a:rPr lang="zh-CN" sz="2000" b="1">
                <a:ea typeface="宋体" panose="02010600030101010101" pitchFamily="2" charset="-122"/>
              </a:rPr>
              <a:t>一、固定镜头的分类</a:t>
            </a:r>
            <a:endParaRPr lang="zh-CN" sz="2000" b="1">
              <a:ea typeface="宋体" panose="02010600030101010101" pitchFamily="2" charset="-122"/>
            </a:endParaRPr>
          </a:p>
          <a:p>
            <a:pPr marL="0" indent="0"/>
            <a:r>
              <a:rPr lang="zh-CN" sz="2000" b="1">
                <a:ea typeface="宋体" panose="02010600030101010101" pitchFamily="2" charset="-122"/>
              </a:rPr>
              <a:t>        </a:t>
            </a:r>
            <a:r>
              <a:rPr lang="zh-CN" sz="2000">
                <a:ea typeface="宋体" panose="02010600030101010101" pitchFamily="2" charset="-122"/>
              </a:rPr>
              <a:t>固定镜头有长固定镜头和短固定镜头两种。虽然没有具体的时长来严格地界定两者之前的区别，但一般认为长固定镜头是对一个场景环境或者人物动作过程的完整记录，而短固定镜头则更多地用来强调重要细节或交代过度环节。短固定镜头时间短，信息集中明确，常常采用比较小的景别，能够参与建立镜头的节奏感，是节奏蒙太奇中的主要分镜头形式。</a:t>
            </a:r>
            <a:endParaRPr lang="zh-CN" sz="2000">
              <a:ea typeface="宋体" panose="02010600030101010101" pitchFamily="2" charset="-122"/>
            </a:endParaRPr>
          </a:p>
          <a:p>
            <a:pPr marL="0" indent="0"/>
            <a:endParaRPr lang="zh-CN" sz="2000" b="1">
              <a:ea typeface="宋体" panose="02010600030101010101" pitchFamily="2" charset="-122"/>
            </a:endParaRPr>
          </a:p>
          <a:p>
            <a:pPr marL="0" indent="0"/>
            <a:endParaRPr lang="zh-CN" altLang="en-US" sz="2000" b="1">
              <a:ea typeface="宋体" panose="02010600030101010101" pitchFamily="2" charset="-122"/>
            </a:endParaRPr>
          </a:p>
          <a:p>
            <a:pPr marL="0" indent="0"/>
            <a:r>
              <a:rPr lang="zh-CN" altLang="en-US" sz="2000" b="1">
                <a:ea typeface="宋体" panose="02010600030101010101" pitchFamily="2" charset="-122"/>
              </a:rPr>
              <a:t>二、固定镜头的功能和作用</a:t>
            </a:r>
            <a:endParaRPr lang="zh-CN" altLang="en-US" sz="2000" b="1">
              <a:ea typeface="宋体" panose="02010600030101010101" pitchFamily="2" charset="-122"/>
            </a:endParaRPr>
          </a:p>
          <a:p>
            <a:pPr marL="0" indent="0"/>
            <a:r>
              <a:rPr lang="en-US" altLang="zh-CN" sz="2000">
                <a:ea typeface="宋体" panose="02010600030101010101" pitchFamily="2" charset="-122"/>
              </a:rPr>
              <a:t>1</a:t>
            </a:r>
            <a:r>
              <a:rPr lang="zh-CN" altLang="en-US" sz="2000">
                <a:ea typeface="宋体" panose="02010600030101010101" pitchFamily="2" charset="-122"/>
              </a:rPr>
              <a:t>、固定镜头可以真实地记录运动，即固定镜头的客观表达。</a:t>
            </a:r>
            <a:endParaRPr lang="zh-CN" altLang="en-US" sz="2000">
              <a:ea typeface="宋体" panose="02010600030101010101" pitchFamily="2" charset="-122"/>
            </a:endParaRPr>
          </a:p>
          <a:p>
            <a:pPr marL="0" indent="0"/>
            <a:r>
              <a:rPr lang="zh-CN" altLang="en-US" sz="2000">
                <a:ea typeface="宋体" panose="02010600030101010101" pitchFamily="2" charset="-122"/>
              </a:rPr>
              <a:t>2、利用静态的画框可以强化动感。</a:t>
            </a:r>
            <a:endParaRPr lang="zh-CN" altLang="en-US" sz="2000">
              <a:ea typeface="宋体" panose="02010600030101010101" pitchFamily="2" charset="-122"/>
            </a:endParaRPr>
          </a:p>
          <a:p>
            <a:pPr marL="0" indent="0"/>
            <a:r>
              <a:rPr lang="zh-CN" altLang="en-US" sz="2000">
                <a:ea typeface="宋体" panose="02010600030101010101" pitchFamily="2" charset="-122"/>
              </a:rPr>
              <a:t>3、用大景别固定镜头画面交待地点和环境。</a:t>
            </a:r>
            <a:endParaRPr lang="zh-CN" altLang="en-US" sz="2000">
              <a:ea typeface="宋体" panose="02010600030101010101" pitchFamily="2" charset="-122"/>
            </a:endParaRPr>
          </a:p>
          <a:p>
            <a:pPr marL="0" indent="0"/>
            <a:r>
              <a:rPr lang="en-US" altLang="zh-CN" sz="2000">
                <a:ea typeface="宋体" panose="02010600030101010101" pitchFamily="2" charset="-122"/>
              </a:rPr>
              <a:t>4</a:t>
            </a:r>
            <a:r>
              <a:rPr lang="zh-CN" altLang="en-US" sz="2000">
                <a:ea typeface="宋体" panose="02010600030101010101" pitchFamily="2" charset="-122"/>
              </a:rPr>
              <a:t>、用小景别的固定镜头画面突出表现静态人物的动作或神态细节。</a:t>
            </a:r>
            <a:endParaRPr lang="zh-CN" altLang="en-US" sz="2000">
              <a:ea typeface="宋体" panose="02010600030101010101" pitchFamily="2" charset="-122"/>
            </a:endParaRPr>
          </a:p>
          <a:p>
            <a:pPr marL="0" indent="0"/>
            <a:r>
              <a:rPr lang="en-US" altLang="zh-CN" sz="2000">
                <a:ea typeface="宋体" panose="02010600030101010101" pitchFamily="2" charset="-122"/>
              </a:rPr>
              <a:t>5</a:t>
            </a:r>
            <a:r>
              <a:rPr lang="zh-CN" altLang="en-US" sz="2000">
                <a:ea typeface="宋体" panose="02010600030101010101" pitchFamily="2" charset="-122"/>
              </a:rPr>
              <a:t>、固定镜头有利于表现静态对象。</a:t>
            </a:r>
            <a:endParaRPr lang="zh-CN" altLang="en-US" sz="2000">
              <a:ea typeface="宋体" panose="02010600030101010101" pitchFamily="2" charset="-122"/>
            </a:endParaRPr>
          </a:p>
          <a:p>
            <a:pPr marL="0" indent="0"/>
            <a:endParaRPr lang="zh-CN" altLang="en-US" sz="2000">
              <a:ea typeface="宋体" panose="02010600030101010101" pitchFamily="2" charset="-122"/>
            </a:endParaRPr>
          </a:p>
          <a:p>
            <a:pPr marL="0" indent="0"/>
            <a:endParaRPr lang="zh-CN" altLang="en-US" sz="200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2130" y="394335"/>
            <a:ext cx="12005310" cy="4707890"/>
          </a:xfrm>
          <a:prstGeom prst="rect">
            <a:avLst/>
          </a:prstGeom>
          <a:noFill/>
        </p:spPr>
        <p:txBody>
          <a:bodyPr wrap="square" rtlCol="0" anchor="t">
            <a:spAutoFit/>
          </a:bodyPr>
          <a:p>
            <a:pPr marL="0" indent="0"/>
            <a:r>
              <a:rPr lang="zh-CN" altLang="en-US" sz="2000" b="1">
                <a:sym typeface="+mn-ea"/>
              </a:rPr>
              <a:t>三、固定镜头的拍摄要求</a:t>
            </a:r>
            <a:endParaRPr lang="zh-CN" altLang="en-US" sz="2000" b="1">
              <a:sym typeface="+mn-ea"/>
            </a:endParaRPr>
          </a:p>
          <a:p>
            <a:pPr marL="0" indent="0"/>
            <a:r>
              <a:rPr lang="en-US" altLang="zh-CN" sz="2000">
                <a:ea typeface="宋体" panose="02010600030101010101" pitchFamily="2" charset="-122"/>
              </a:rPr>
              <a:t>1</a:t>
            </a:r>
            <a:r>
              <a:rPr lang="zh-CN" altLang="en-US" sz="2000">
                <a:ea typeface="宋体" panose="02010600030101010101" pitchFamily="2" charset="-122"/>
              </a:rPr>
              <a:t>、坚持“三不变”原则。固定镜头是指摄影（像）机在机位、光轴、焦距三不变的条件下（画框不变）拍摄的一段连续的影视画面。</a:t>
            </a:r>
            <a:endParaRPr lang="zh-CN" altLang="en-US" sz="2000">
              <a:ea typeface="宋体" panose="02010600030101010101" pitchFamily="2" charset="-122"/>
            </a:endParaRPr>
          </a:p>
          <a:p>
            <a:pPr marL="0" indent="0"/>
            <a:r>
              <a:rPr lang="en-US" altLang="zh-CN" sz="2000">
                <a:ea typeface="宋体" panose="02010600030101010101" pitchFamily="2" charset="-122"/>
              </a:rPr>
              <a:t>2</a:t>
            </a:r>
            <a:r>
              <a:rPr lang="zh-CN" altLang="en-US" sz="2000">
                <a:ea typeface="宋体" panose="02010600030101010101" pitchFamily="2" charset="-122"/>
              </a:rPr>
              <a:t>、画面要稳。</a:t>
            </a:r>
            <a:endParaRPr lang="zh-CN" altLang="en-US" sz="2000">
              <a:ea typeface="宋体" panose="02010600030101010101" pitchFamily="2" charset="-122"/>
            </a:endParaRPr>
          </a:p>
          <a:p>
            <a:pPr marL="0" indent="0"/>
            <a:r>
              <a:rPr lang="en-US" altLang="zh-CN" sz="2000">
                <a:ea typeface="宋体" panose="02010600030101010101" pitchFamily="2" charset="-122"/>
              </a:rPr>
              <a:t>3</a:t>
            </a:r>
            <a:r>
              <a:rPr lang="zh-CN" altLang="en-US" sz="2000">
                <a:ea typeface="宋体" panose="02010600030101010101" pitchFamily="2" charset="-122"/>
              </a:rPr>
              <a:t>、“静中有动”。</a:t>
            </a:r>
            <a:endParaRPr lang="zh-CN" altLang="en-US" sz="2000">
              <a:ea typeface="宋体" panose="02010600030101010101" pitchFamily="2" charset="-122"/>
            </a:endParaRPr>
          </a:p>
          <a:p>
            <a:pPr marL="0" indent="0"/>
            <a:r>
              <a:rPr lang="en-US" altLang="zh-CN" sz="2000">
                <a:ea typeface="宋体" panose="02010600030101010101" pitchFamily="2" charset="-122"/>
              </a:rPr>
              <a:t>4</a:t>
            </a:r>
            <a:r>
              <a:rPr lang="zh-CN" altLang="en-US" sz="2000">
                <a:ea typeface="宋体" panose="02010600030101010101" pitchFamily="2" charset="-122"/>
              </a:rPr>
              <a:t>、完美构图。</a:t>
            </a:r>
            <a:endParaRPr lang="zh-CN" altLang="en-US" sz="2000">
              <a:ea typeface="宋体" panose="02010600030101010101" pitchFamily="2" charset="-122"/>
            </a:endParaRPr>
          </a:p>
          <a:p>
            <a:pPr marL="0" indent="0"/>
            <a:r>
              <a:rPr lang="en-US" altLang="zh-CN" sz="2000">
                <a:ea typeface="宋体" panose="02010600030101010101" pitchFamily="2" charset="-122"/>
              </a:rPr>
              <a:t>5</a:t>
            </a:r>
            <a:r>
              <a:rPr lang="zh-CN" altLang="en-US" sz="2000">
                <a:ea typeface="宋体" panose="02010600030101010101" pitchFamily="2" charset="-122"/>
              </a:rPr>
              <a:t>、“瞻前顾后”。</a:t>
            </a:r>
            <a:endParaRPr lang="zh-CN" altLang="en-US" sz="2000">
              <a:ea typeface="宋体" panose="02010600030101010101" pitchFamily="2" charset="-122"/>
            </a:endParaRPr>
          </a:p>
          <a:p>
            <a:pPr marL="0" indent="0"/>
            <a:endParaRPr lang="zh-CN" altLang="en-US" sz="2000" b="1">
              <a:ea typeface="宋体" panose="02010600030101010101" pitchFamily="2" charset="-122"/>
            </a:endParaRPr>
          </a:p>
          <a:p>
            <a:pPr marL="0" indent="0"/>
            <a:endParaRPr lang="zh-CN" altLang="en-US" sz="2000" b="1">
              <a:ea typeface="宋体" panose="02010600030101010101" pitchFamily="2" charset="-122"/>
            </a:endParaRPr>
          </a:p>
          <a:p>
            <a:pPr marL="0" indent="0"/>
            <a:r>
              <a:rPr lang="zh-CN" altLang="en-US" sz="2000" b="1">
                <a:sym typeface="+mn-ea"/>
              </a:rPr>
              <a:t>四、固定镜头的局限性</a:t>
            </a:r>
            <a:endParaRPr lang="zh-CN" altLang="en-US" sz="2000" b="1">
              <a:sym typeface="+mn-ea"/>
            </a:endParaRPr>
          </a:p>
          <a:p>
            <a:pPr marL="0" indent="0"/>
            <a:r>
              <a:rPr lang="zh-CN" altLang="en-US" sz="2000"/>
              <a:t>         固定镜头在画面造型上也有它的不足和局限，主要表现在：由于受到画框的限制，固定镜头的画面表现的范围有限，所能呈现的对象比较单一和简单，难以表现复杂的环境和空间；固定镜头的视点、景别、角度、构图比较单一，长时间的固定摄影容易显得呆板，给人一种相对单调的感觉，使影片的节奏显得缓慢而缺乏变化；固定镜头不能表现运动轨迹和运动范围较大的被摄主体，由于受画框的限制，不能完整、真实地记录和再现一段生活流程和运动轨迹，纪实性较差。</a:t>
            </a: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02</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331687" y="3814902"/>
              <a:ext cx="1097415" cy="368345"/>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运动镜头</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8030" y="1125855"/>
            <a:ext cx="11572875" cy="1938020"/>
          </a:xfrm>
          <a:prstGeom prst="rect">
            <a:avLst/>
          </a:prstGeom>
          <a:noFill/>
          <a:ln w="9525">
            <a:noFill/>
          </a:ln>
        </p:spPr>
        <p:txBody>
          <a:bodyPr wrap="square">
            <a:spAutoFit/>
          </a:bodyPr>
          <a:p>
            <a:pPr marL="0" indent="306070"/>
            <a:r>
              <a:rPr lang="zh-CN" sz="2000" b="1">
                <a:ea typeface="宋体" panose="02010600030101010101" pitchFamily="2" charset="-122"/>
              </a:rPr>
              <a:t>一、推镜头</a:t>
            </a:r>
            <a:r>
              <a:rPr lang="en-US" sz="2000" b="0">
                <a:latin typeface="宋体" panose="02010600030101010101" pitchFamily="2" charset="-122"/>
              </a:rPr>
              <a:t>   </a:t>
            </a:r>
            <a:r>
              <a:rPr lang="zh-CN" sz="2000" b="0">
                <a:ea typeface="宋体" panose="02010600030101010101" pitchFamily="2" charset="-122"/>
              </a:rPr>
              <a:t>推镜头简称“推”，这种运动方式是沿摄影机光轴方向向前移动的接近式拍摄，画面所包含的范围越来越小，被摄对象在画面中所占的比例越来越大，是主观视点常用的表现手法，表现进入某一场景的感觉。推镜头的特点是符合视觉、强调注意、突破平面状态，有纵深感，可在一个镜头内了解到整体与局部的关系，主体与后景、环境的关系，可用作影视作品开头或者一场戏的开始，具有比较强烈的带入感。</a:t>
            </a:r>
            <a:endParaRPr lang="zh-CN" sz="2000" b="0">
              <a:ea typeface="宋体" panose="02010600030101010101" pitchFamily="2" charset="-122"/>
            </a:endParaRPr>
          </a:p>
        </p:txBody>
      </p:sp>
      <p:sp>
        <p:nvSpPr>
          <p:cNvPr id="2" name="文本框 1"/>
          <p:cNvSpPr txBox="1"/>
          <p:nvPr/>
        </p:nvSpPr>
        <p:spPr>
          <a:xfrm>
            <a:off x="861060" y="3807460"/>
            <a:ext cx="11459210" cy="1630045"/>
          </a:xfrm>
          <a:prstGeom prst="rect">
            <a:avLst/>
          </a:prstGeom>
          <a:noFill/>
          <a:ln w="9525">
            <a:noFill/>
          </a:ln>
        </p:spPr>
        <p:txBody>
          <a:bodyPr wrap="square">
            <a:spAutoFit/>
          </a:bodyPr>
          <a:p>
            <a:pPr marL="0" indent="306070"/>
            <a:r>
              <a:rPr lang="zh-CN" sz="2000" b="1">
                <a:ea typeface="宋体" panose="02010600030101010101" pitchFamily="2" charset="-122"/>
              </a:rPr>
              <a:t>二、拉镜头</a:t>
            </a:r>
            <a:r>
              <a:rPr lang="zh-CN" sz="2000" b="0">
                <a:ea typeface="宋体" panose="02010600030101010101" pitchFamily="2" charset="-122"/>
              </a:rPr>
              <a:t>拉镜头简称“拉”，这种镜头的运动方式和推镜头正好相反，指摄影机沿光轴方向向后移动拍摄，画面所包含的范围越来越大，可使画面产生逐渐远离被摄主体或从一个对象到更多对象的变化。拉镜头是视点远离式镜头运动方式，被摄体由单一变多元，主体越来越小，占据画面空间越来越小。常见于大量的影片片尾段落结尾，用以结束全片和升华主题，作为镜头的结论和情绪的升华。</a:t>
            </a:r>
            <a:endParaRPr lang="zh-CN" altLang="en-US" sz="2000"/>
          </a:p>
        </p:txBody>
      </p:sp>
    </p:spTree>
  </p:cSld>
  <p:clrMapOvr>
    <a:masterClrMapping/>
  </p:clrMapOvr>
</p:sld>
</file>

<file path=ppt/tags/tag1.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2822</Words>
  <Application>WPS 演示</Application>
  <PresentationFormat>自定义</PresentationFormat>
  <Paragraphs>153</Paragraphs>
  <Slides>17</Slides>
  <Notes>18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17</vt:i4>
      </vt:variant>
    </vt:vector>
  </HeadingPairs>
  <TitlesOfParts>
    <vt:vector size="35" baseType="lpstr">
      <vt:lpstr>Arial</vt:lpstr>
      <vt:lpstr>宋体</vt:lpstr>
      <vt:lpstr>Wingdings</vt:lpstr>
      <vt:lpstr>Calibri</vt:lpstr>
      <vt:lpstr>微软雅黑</vt:lpstr>
      <vt:lpstr>方正兰亭纤黑_GBK</vt:lpstr>
      <vt:lpstr>Agency FB</vt:lpstr>
      <vt:lpstr>Trebuchet MS</vt:lpstr>
      <vt:lpstr>黑体</vt:lpstr>
      <vt:lpstr>STIXGeneral-Bold</vt:lpstr>
      <vt:lpstr>Segoe Print</vt:lpstr>
      <vt:lpstr>FontAwesome</vt:lpstr>
      <vt:lpstr/>
      <vt:lpstr>Arial Unicode MS</vt:lpstr>
      <vt:lpstr>Calibri Light</vt:lpstr>
      <vt:lpstr>Songti SC</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Administrator</cp:lastModifiedBy>
  <cp:revision>7</cp:revision>
  <dcterms:created xsi:type="dcterms:W3CDTF">2016-10-17T14:00:00Z</dcterms:created>
  <dcterms:modified xsi:type="dcterms:W3CDTF">2021-02-26T03:54:33Z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